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Playfair Display" pitchFamily="2" charset="77"/>
      <p:regular r:id="rId24"/>
      <p:bold r:id="rId25"/>
      <p:italic r:id="rId26"/>
      <p:boldItalic r:id="rId27"/>
    </p:embeddedFont>
    <p:embeddedFont>
      <p:font typeface="Playfair Display Italics" pitchFamily="2" charset="77"/>
      <p:regular r:id="rId28"/>
      <p:italic r:id="rId29"/>
    </p:embeddedFont>
    <p:embeddedFont>
      <p:font typeface="Public Sans" pitchFamily="2" charset="77"/>
      <p:regular r:id="rId30"/>
    </p:embeddedFont>
    <p:embeddedFont>
      <p:font typeface="Public Sans Bold" pitchFamily="2" charset="77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241907" y="7562982"/>
            <a:ext cx="1415929" cy="1781043"/>
          </a:xfrm>
          <a:custGeom>
            <a:avLst/>
            <a:gdLst/>
            <a:ahLst/>
            <a:cxnLst/>
            <a:rect l="l" t="t" r="r" b="b"/>
            <a:pathLst>
              <a:path w="1415929" h="1781043">
                <a:moveTo>
                  <a:pt x="0" y="0"/>
                </a:moveTo>
                <a:lnTo>
                  <a:pt x="1415929" y="0"/>
                </a:lnTo>
                <a:lnTo>
                  <a:pt x="1415929" y="1781043"/>
                </a:lnTo>
                <a:lnTo>
                  <a:pt x="0" y="17810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50974" y="2332416"/>
            <a:ext cx="16408332" cy="2084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50"/>
              </a:lnSpc>
            </a:pPr>
            <a:r>
              <a:rPr lang="en-US" sz="16758" spc="8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Sprog for tro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6407" y="8041005"/>
            <a:ext cx="7862435" cy="130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Anne Klitgaard Thompson</a:t>
            </a:r>
          </a:p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M.Div.</a:t>
            </a:r>
          </a:p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digogmigogvitro.dk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810160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sz="2899" i="1" spc="14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Æstetikeren Star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60037" y="7878952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sz="2899" i="1" spc="14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Regel-rytteren Charlie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53032" y="8557424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sz="2899" i="1" spc="14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Patienten Max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27771" y="6250342"/>
            <a:ext cx="4041843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sz="2899" i="1" spc="14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Pragmatikeren Storm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TRO HAR FORSKELLIGT UDTRYK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028700" y="2832411"/>
            <a:ext cx="8824332" cy="1669217"/>
            <a:chOff x="0" y="0"/>
            <a:chExt cx="4058845" cy="7677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58845" cy="767774"/>
            </a:xfrm>
            <a:custGeom>
              <a:avLst/>
              <a:gdLst/>
              <a:ahLst/>
              <a:cxnLst/>
              <a:rect l="l" t="t" r="r" b="b"/>
              <a:pathLst>
                <a:path w="4058845" h="767774">
                  <a:moveTo>
                    <a:pt x="0" y="0"/>
                  </a:moveTo>
                  <a:lnTo>
                    <a:pt x="4058845" y="0"/>
                  </a:lnTo>
                  <a:lnTo>
                    <a:pt x="4058845" y="767774"/>
                  </a:lnTo>
                  <a:lnTo>
                    <a:pt x="0" y="7677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058845" cy="796349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042179" y="2496927"/>
            <a:ext cx="6217121" cy="2223000"/>
            <a:chOff x="0" y="0"/>
            <a:chExt cx="2859631" cy="10224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59631" cy="1022492"/>
            </a:xfrm>
            <a:custGeom>
              <a:avLst/>
              <a:gdLst/>
              <a:ahLst/>
              <a:cxnLst/>
              <a:rect l="l" t="t" r="r" b="b"/>
              <a:pathLst>
                <a:path w="2859631" h="1022492">
                  <a:moveTo>
                    <a:pt x="0" y="0"/>
                  </a:moveTo>
                  <a:lnTo>
                    <a:pt x="2859631" y="0"/>
                  </a:lnTo>
                  <a:lnTo>
                    <a:pt x="2859631" y="1022492"/>
                  </a:lnTo>
                  <a:lnTo>
                    <a:pt x="0" y="10224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859631" cy="1051067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81739" y="2450622"/>
            <a:ext cx="3108620" cy="1849433"/>
            <a:chOff x="0" y="0"/>
            <a:chExt cx="4144827" cy="246591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t="5298" b="5298"/>
            <a:stretch>
              <a:fillRect/>
            </a:stretch>
          </p:blipFill>
          <p:spPr>
            <a:xfrm>
              <a:off x="0" y="0"/>
              <a:ext cx="4144827" cy="246591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5217457" y="2450622"/>
            <a:ext cx="3339476" cy="1849433"/>
            <a:chOff x="0" y="0"/>
            <a:chExt cx="4452634" cy="2465911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t="13034" b="13034"/>
            <a:stretch>
              <a:fillRect/>
            </a:stretch>
          </p:blipFill>
          <p:spPr>
            <a:xfrm>
              <a:off x="0" y="0"/>
              <a:ext cx="4452634" cy="2465911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8937933" y="2030751"/>
            <a:ext cx="2282342" cy="2269305"/>
            <a:chOff x="0" y="0"/>
            <a:chExt cx="3043123" cy="3025740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/>
            <a:srcRect l="16536" r="16536"/>
            <a:stretch>
              <a:fillRect/>
            </a:stretch>
          </p:blipFill>
          <p:spPr>
            <a:xfrm>
              <a:off x="0" y="0"/>
              <a:ext cx="3043123" cy="3025740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1598134" y="2697501"/>
            <a:ext cx="5371480" cy="1804127"/>
            <a:chOff x="0" y="0"/>
            <a:chExt cx="7161973" cy="2405503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/>
            <a:srcRect t="25170" b="25170"/>
            <a:stretch>
              <a:fillRect/>
            </a:stretch>
          </p:blipFill>
          <p:spPr>
            <a:xfrm>
              <a:off x="0" y="0"/>
              <a:ext cx="7161973" cy="2405503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6671189" y="5300952"/>
            <a:ext cx="3697007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sz="2899" i="1" spc="14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Natur-elskeren Sam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960963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sz="2899" i="1" spc="14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Æstetikeren Star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09530" y="7473150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sz="2899" i="1" spc="14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Regel-rytteren Charlie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53032" y="7473150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sz="2899" i="1" spc="14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Patienten Max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661247" y="5300952"/>
            <a:ext cx="4041843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sz="2899" i="1" spc="14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Pragmatikeren Storm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TRO HAR FORSKELLIGT UDTRYK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5620220"/>
            <a:ext cx="4865234" cy="45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Kunst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og</a:t>
            </a: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kreativitet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67673" y="7853575"/>
            <a:ext cx="4491616" cy="45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Mystik</a:t>
            </a: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og</a:t>
            </a: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forundring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28700" y="2832411"/>
            <a:ext cx="8824332" cy="1669217"/>
            <a:chOff x="0" y="0"/>
            <a:chExt cx="4058845" cy="7677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58845" cy="767774"/>
            </a:xfrm>
            <a:custGeom>
              <a:avLst/>
              <a:gdLst/>
              <a:ahLst/>
              <a:cxnLst/>
              <a:rect l="l" t="t" r="r" b="b"/>
              <a:pathLst>
                <a:path w="4058845" h="767774">
                  <a:moveTo>
                    <a:pt x="0" y="0"/>
                  </a:moveTo>
                  <a:lnTo>
                    <a:pt x="4058845" y="0"/>
                  </a:lnTo>
                  <a:lnTo>
                    <a:pt x="4058845" y="767774"/>
                  </a:lnTo>
                  <a:lnTo>
                    <a:pt x="0" y="7677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058845" cy="796349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042179" y="2496927"/>
            <a:ext cx="6217121" cy="2223000"/>
            <a:chOff x="0" y="0"/>
            <a:chExt cx="2859631" cy="10224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59631" cy="1022492"/>
            </a:xfrm>
            <a:custGeom>
              <a:avLst/>
              <a:gdLst/>
              <a:ahLst/>
              <a:cxnLst/>
              <a:rect l="l" t="t" r="r" b="b"/>
              <a:pathLst>
                <a:path w="2859631" h="1022492">
                  <a:moveTo>
                    <a:pt x="0" y="0"/>
                  </a:moveTo>
                  <a:lnTo>
                    <a:pt x="2859631" y="0"/>
                  </a:lnTo>
                  <a:lnTo>
                    <a:pt x="2859631" y="1022492"/>
                  </a:lnTo>
                  <a:lnTo>
                    <a:pt x="0" y="10224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859631" cy="1051067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81739" y="2450622"/>
            <a:ext cx="3108620" cy="1849433"/>
            <a:chOff x="0" y="0"/>
            <a:chExt cx="4144827" cy="2465911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 t="5298" b="5298"/>
            <a:stretch>
              <a:fillRect/>
            </a:stretch>
          </p:blipFill>
          <p:spPr>
            <a:xfrm>
              <a:off x="0" y="0"/>
              <a:ext cx="4144827" cy="2465911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5217457" y="2450622"/>
            <a:ext cx="3339476" cy="1849433"/>
            <a:chOff x="0" y="0"/>
            <a:chExt cx="4452634" cy="2465911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 t="13034" b="13034"/>
            <a:stretch>
              <a:fillRect/>
            </a:stretch>
          </p:blipFill>
          <p:spPr>
            <a:xfrm>
              <a:off x="0" y="0"/>
              <a:ext cx="4452634" cy="2465911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8937933" y="2030751"/>
            <a:ext cx="2282342" cy="2269305"/>
            <a:chOff x="0" y="0"/>
            <a:chExt cx="3043123" cy="3025740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 l="16536" r="16536"/>
            <a:stretch>
              <a:fillRect/>
            </a:stretch>
          </p:blipFill>
          <p:spPr>
            <a:xfrm>
              <a:off x="0" y="0"/>
              <a:ext cx="3043123" cy="3025740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1598134" y="2697501"/>
            <a:ext cx="5371480" cy="1804127"/>
            <a:chOff x="0" y="0"/>
            <a:chExt cx="7161973" cy="2405503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/>
            <a:srcRect t="25170" b="25170"/>
            <a:stretch>
              <a:fillRect/>
            </a:stretch>
          </p:blipFill>
          <p:spPr>
            <a:xfrm>
              <a:off x="0" y="0"/>
              <a:ext cx="7161973" cy="2405503"/>
            </a:xfrm>
            <a:prstGeom prst="rect">
              <a:avLst/>
            </a:prstGeom>
          </p:spPr>
        </p:pic>
      </p:grpSp>
      <p:sp>
        <p:nvSpPr>
          <p:cNvPr id="24" name="TextBox 24"/>
          <p:cNvSpPr txBox="1"/>
          <p:nvPr/>
        </p:nvSpPr>
        <p:spPr>
          <a:xfrm>
            <a:off x="5893934" y="5209159"/>
            <a:ext cx="3697007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r>
              <a:rPr lang="en-US" sz="2899" i="1" spc="14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Natur-elskeren Sam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75376" y="6774815"/>
            <a:ext cx="1315565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Ritual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85716" y="9252421"/>
            <a:ext cx="4865234" cy="45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Musik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26135" y="6547365"/>
            <a:ext cx="4865234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Sanserne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3919"/>
              </a:lnSpc>
            </a:pPr>
            <a:endParaRPr lang="en-US" sz="2799" b="1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455235" y="9104593"/>
            <a:ext cx="4865234" cy="45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Naturen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790359" y="5870410"/>
            <a:ext cx="4491616" cy="45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At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tænke</a:t>
            </a: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og</a:t>
            </a: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filosofere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832897" y="8680412"/>
            <a:ext cx="4491616" cy="45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Stilhed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390782" y="5163020"/>
            <a:ext cx="963018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Bøn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5821107" y="6067425"/>
            <a:ext cx="1247693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Humor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409077" y="8990166"/>
            <a:ext cx="1850212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Samtaler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830096" y="9023608"/>
            <a:ext cx="4529628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Historier</a:t>
            </a: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og</a:t>
            </a: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fortællinger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638281" y="6070823"/>
            <a:ext cx="2913259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Smerte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og</a:t>
            </a:r>
            <a:r>
              <a:rPr lang="en-US" sz="2799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tab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1760" y="6986905"/>
            <a:ext cx="2297770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Relationer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185716" y="7920317"/>
            <a:ext cx="1024084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Leg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320468" y="8275282"/>
            <a:ext cx="2566732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At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tage</a:t>
            </a: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risiko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1558174" y="6703695"/>
            <a:ext cx="4865234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Gode</a:t>
            </a: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gerning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og</a:t>
            </a:r>
            <a:r>
              <a:rPr lang="en-US" sz="2799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tjenester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381441" y="8208607"/>
            <a:ext cx="1628959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Berøring</a:t>
            </a:r>
            <a:endParaRPr lang="en-US" sz="2799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3111146"/>
            <a:ext cx="15694834" cy="196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5"/>
              </a:lnSpc>
            </a:pP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Hvad kendetegner din tro </a:t>
            </a:r>
          </a:p>
          <a:p>
            <a:pPr algn="l">
              <a:lnSpc>
                <a:spcPts val="7865"/>
              </a:lnSpc>
            </a:pP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og/eller måde at være sammen med Gud?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BØRNS SPROG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543255" y="2098115"/>
            <a:ext cx="10716045" cy="7447619"/>
            <a:chOff x="0" y="0"/>
            <a:chExt cx="3259385" cy="22652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59385" cy="2265263"/>
            </a:xfrm>
            <a:custGeom>
              <a:avLst/>
              <a:gdLst/>
              <a:ahLst/>
              <a:cxnLst/>
              <a:rect l="l" t="t" r="r" b="b"/>
              <a:pathLst>
                <a:path w="3259385" h="2265263">
                  <a:moveTo>
                    <a:pt x="0" y="0"/>
                  </a:moveTo>
                  <a:lnTo>
                    <a:pt x="3259385" y="0"/>
                  </a:lnTo>
                  <a:lnTo>
                    <a:pt x="3259385" y="2265263"/>
                  </a:lnTo>
                  <a:lnTo>
                    <a:pt x="0" y="22652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259385" cy="2293838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8881" y="2385548"/>
            <a:ext cx="9730887" cy="6872752"/>
            <a:chOff x="0" y="0"/>
            <a:chExt cx="12974516" cy="916366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2890" r="2890"/>
            <a:stretch>
              <a:fillRect/>
            </a:stretch>
          </p:blipFill>
          <p:spPr>
            <a:xfrm>
              <a:off x="0" y="0"/>
              <a:ext cx="12974516" cy="91636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TRE SPØRGSMÅL VI HAR TIL FÆLLES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6407" y="2246115"/>
            <a:ext cx="514639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Hvem er jeg?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TRE SPØRGSMÅL VI HAR TIL FÆLLES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6407" y="2312790"/>
            <a:ext cx="5146395" cy="2991485"/>
            <a:chOff x="0" y="0"/>
            <a:chExt cx="6861860" cy="3988647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Hvem er jeg?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14799"/>
              <a:ext cx="6861860" cy="327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Identitet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Mig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Kirkens sprog: Nåde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TRE SPØRGSMÅL VI HAR TIL FÆLLES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6407" y="2312790"/>
            <a:ext cx="5146395" cy="2991485"/>
            <a:chOff x="0" y="0"/>
            <a:chExt cx="6861860" cy="3988647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Hvem er jeg?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14799"/>
              <a:ext cx="6861860" cy="327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Identitet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Mig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Kirkens sprog: Nåde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553742" y="2246115"/>
            <a:ext cx="514639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Hvor passer jeg ind?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TRE SPØRGSMÅL VI HAR TIL FÆLLES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6407" y="2312790"/>
            <a:ext cx="5146395" cy="2991485"/>
            <a:chOff x="0" y="0"/>
            <a:chExt cx="6861860" cy="3988647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Hvem er jeg?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14799"/>
              <a:ext cx="6861860" cy="327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Identitet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Mig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Kirkens sprog: Nåde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53742" y="2312790"/>
            <a:ext cx="5146395" cy="2991485"/>
            <a:chOff x="0" y="0"/>
            <a:chExt cx="6861860" cy="3988647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Hvor passer jeg ind?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14799"/>
              <a:ext cx="6861860" cy="327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Fællesskab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Os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Kirkens sprog: Kærlighed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TRE SPØRGSMÅL VI HAR TIL FÆLLES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6407" y="2312790"/>
            <a:ext cx="5146395" cy="2991485"/>
            <a:chOff x="0" y="0"/>
            <a:chExt cx="6861860" cy="3988647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Hvem er jeg?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14799"/>
              <a:ext cx="6861860" cy="327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Identitet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Mig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Kirkens sprog: Nåde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53742" y="2312790"/>
            <a:ext cx="5146395" cy="2991485"/>
            <a:chOff x="0" y="0"/>
            <a:chExt cx="6861860" cy="3988647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Hvor passer jeg ind?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14799"/>
              <a:ext cx="6861860" cy="327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Fællesskab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Os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Kirkens sprog: Kærlighed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112905" y="2246115"/>
            <a:ext cx="514639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Hvilken forskel gør jeg?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TRE SPØRGSMÅL VI HAR TIL FÆLLES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6407" y="2312790"/>
            <a:ext cx="5146395" cy="2991485"/>
            <a:chOff x="0" y="0"/>
            <a:chExt cx="6861860" cy="3988647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Hvem er jeg?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14799"/>
              <a:ext cx="6861860" cy="327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Identitet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Mig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Kirkens sprog: Nåde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53742" y="2312790"/>
            <a:ext cx="5146395" cy="2991485"/>
            <a:chOff x="0" y="0"/>
            <a:chExt cx="6861860" cy="3988647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Hvor passer jeg ind?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14799"/>
              <a:ext cx="6861860" cy="327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Fællesskab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Os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Kirkens sprog: Kærlighed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12905" y="2312790"/>
            <a:ext cx="5146395" cy="2991485"/>
            <a:chOff x="0" y="0"/>
            <a:chExt cx="6861860" cy="398864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Hvilken forskel gør jeg?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14799"/>
              <a:ext cx="6861860" cy="3273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Formål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Verden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Kirkens sprog: Mission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HVAD SKAL VI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689" y="2122290"/>
            <a:ext cx="12767088" cy="3895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Præsentation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af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Anne</a:t>
            </a:r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Indledende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bemærkninger</a:t>
            </a:r>
            <a:endParaRPr lang="en-US" sz="2799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Et par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briller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og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nogle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definitioner</a:t>
            </a:r>
            <a:endParaRPr lang="en-US" sz="2799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Forskellige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børn</a:t>
            </a:r>
            <a:endParaRPr lang="en-US" sz="2799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Børns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sprog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og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kirkens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sprog</a:t>
            </a:r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En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opmuntring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om Gud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af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de </a:t>
            </a:r>
            <a:r>
              <a:rPr lang="en-US" sz="2799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små</a:t>
            </a:r>
            <a:r>
              <a: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-men-store 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KIRKENS SPROG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722567" y="1028700"/>
            <a:ext cx="7773804" cy="7869040"/>
            <a:chOff x="0" y="0"/>
            <a:chExt cx="2364475" cy="23934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4475" cy="2393442"/>
            </a:xfrm>
            <a:custGeom>
              <a:avLst/>
              <a:gdLst/>
              <a:ahLst/>
              <a:cxnLst/>
              <a:rect l="l" t="t" r="r" b="b"/>
              <a:pathLst>
                <a:path w="2364475" h="2393442">
                  <a:moveTo>
                    <a:pt x="0" y="0"/>
                  </a:moveTo>
                  <a:lnTo>
                    <a:pt x="2364475" y="0"/>
                  </a:lnTo>
                  <a:lnTo>
                    <a:pt x="2364475" y="2393442"/>
                  </a:lnTo>
                  <a:lnTo>
                    <a:pt x="0" y="2393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364475" cy="2422017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33265" y="1402038"/>
            <a:ext cx="6552408" cy="7001609"/>
            <a:chOff x="0" y="0"/>
            <a:chExt cx="8736544" cy="933547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9929" b="9929"/>
            <a:stretch>
              <a:fillRect/>
            </a:stretch>
          </p:blipFill>
          <p:spPr>
            <a:xfrm>
              <a:off x="0" y="0"/>
              <a:ext cx="8736544" cy="933547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028689" y="2312790"/>
            <a:ext cx="7926948" cy="6584950"/>
            <a:chOff x="0" y="0"/>
            <a:chExt cx="10569263" cy="877993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85725"/>
              <a:ext cx="10502912" cy="7626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Fortæl historierne - fra Bibelen, fra Kirken, fra menneskers liv</a:t>
              </a:r>
            </a:p>
            <a:p>
              <a:pPr algn="l">
                <a:lnSpc>
                  <a:spcPts val="419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419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Fokusér på, hvad Gud har gjort: Hvem er Gud - hvad gør Gud - hvordan er Gud? </a:t>
              </a:r>
            </a:p>
            <a:p>
              <a:pPr algn="l">
                <a:lnSpc>
                  <a:spcPts val="419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419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Kan vi stole på Gud? </a:t>
              </a:r>
            </a:p>
            <a:p>
              <a:pPr algn="l">
                <a:lnSpc>
                  <a:spcPts val="419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419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Stil spørgsmål, inviter respons, øv praksis</a:t>
              </a:r>
            </a:p>
            <a:p>
              <a:pPr algn="l">
                <a:lnSpc>
                  <a:spcPts val="419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419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147685"/>
              <a:ext cx="10569263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48270"/>
            <a:ext cx="15694834" cy="3944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5"/>
              </a:lnSpc>
            </a:pPr>
            <a:r>
              <a:rPr lang="en-US" sz="5000" spc="30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Hvad</a:t>
            </a:r>
            <a:r>
              <a:rPr lang="en-US" sz="5000" spc="3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er det </a:t>
            </a:r>
            <a:r>
              <a:rPr lang="en-US" sz="5000" spc="30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allervigtigste</a:t>
            </a:r>
            <a:r>
              <a:rPr lang="en-US" sz="5000" spc="3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for </a:t>
            </a:r>
            <a:r>
              <a:rPr lang="en-US" sz="5000" spc="30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børn</a:t>
            </a:r>
            <a:r>
              <a:rPr lang="en-US" sz="5000" spc="3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at vide om Gud - </a:t>
            </a:r>
            <a:r>
              <a:rPr lang="en-US" sz="5000" spc="30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ifølge</a:t>
            </a:r>
            <a:r>
              <a:rPr lang="en-US" sz="5000" spc="3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dig? </a:t>
            </a:r>
            <a:r>
              <a:rPr lang="en-US" sz="5000" spc="30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Hvorfor</a:t>
            </a:r>
            <a:r>
              <a:rPr lang="en-US" sz="5000" spc="3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</a:p>
          <a:p>
            <a:pPr algn="l">
              <a:lnSpc>
                <a:spcPts val="7865"/>
              </a:lnSpc>
            </a:pPr>
            <a:endParaRPr lang="en-US" sz="5000" spc="30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7865"/>
              </a:lnSpc>
            </a:pPr>
            <a:r>
              <a:rPr lang="en-US" sz="5000" spc="30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Hvordan</a:t>
            </a:r>
            <a:r>
              <a:rPr lang="en-US" sz="5000" spc="3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5000" spc="30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kan</a:t>
            </a:r>
            <a:r>
              <a:rPr lang="en-US" sz="5000" spc="3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du vise, </a:t>
            </a:r>
            <a:r>
              <a:rPr lang="en-US" sz="5000" spc="30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fortælle</a:t>
            </a:r>
            <a:r>
              <a:rPr lang="en-US" sz="5000" spc="3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</a:t>
            </a:r>
            <a:r>
              <a:rPr lang="en-US" sz="5000" spc="30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invitere</a:t>
            </a:r>
            <a:r>
              <a:rPr lang="en-US" sz="5000" spc="3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med </a:t>
            </a:r>
            <a:r>
              <a:rPr lang="en-US" sz="5000" spc="30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-US" sz="5000" spc="3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det?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6882" y="4728792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VORES GUD ER DE SMÅ-STORE-TINGS GUD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0974" y="2884953"/>
            <a:ext cx="16959598" cy="153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47"/>
              </a:lnSpc>
            </a:pPr>
            <a:r>
              <a:rPr lang="en-US" sz="12360" spc="6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Du KAN gøre en forskel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6" y="7955280"/>
            <a:ext cx="7862435" cy="130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Anne Klitgaard Thompson</a:t>
            </a:r>
          </a:p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M.Div.</a:t>
            </a:r>
          </a:p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digogmigogvitro.dk</a:t>
            </a:r>
          </a:p>
        </p:txBody>
      </p:sp>
      <p:sp>
        <p:nvSpPr>
          <p:cNvPr id="6" name="Freeform 6"/>
          <p:cNvSpPr/>
          <p:nvPr/>
        </p:nvSpPr>
        <p:spPr>
          <a:xfrm>
            <a:off x="14809546" y="7654230"/>
            <a:ext cx="2189881" cy="1981321"/>
          </a:xfrm>
          <a:custGeom>
            <a:avLst/>
            <a:gdLst/>
            <a:ahLst/>
            <a:cxnLst/>
            <a:rect l="l" t="t" r="r" b="b"/>
            <a:pathLst>
              <a:path w="2189881" h="1981321">
                <a:moveTo>
                  <a:pt x="0" y="0"/>
                </a:moveTo>
                <a:lnTo>
                  <a:pt x="2189881" y="0"/>
                </a:lnTo>
                <a:lnTo>
                  <a:pt x="2189881" y="1981320"/>
                </a:lnTo>
                <a:lnTo>
                  <a:pt x="0" y="1981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82163" y="1028700"/>
            <a:ext cx="5923674" cy="5359515"/>
          </a:xfrm>
          <a:custGeom>
            <a:avLst/>
            <a:gdLst/>
            <a:ahLst/>
            <a:cxnLst/>
            <a:rect l="l" t="t" r="r" b="b"/>
            <a:pathLst>
              <a:path w="5923674" h="5359515">
                <a:moveTo>
                  <a:pt x="0" y="0"/>
                </a:moveTo>
                <a:lnTo>
                  <a:pt x="5923674" y="0"/>
                </a:lnTo>
                <a:lnTo>
                  <a:pt x="5923674" y="5359515"/>
                </a:lnTo>
                <a:lnTo>
                  <a:pt x="0" y="53595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7954201"/>
            <a:ext cx="16230600" cy="1304099"/>
          </a:xfrm>
          <a:custGeom>
            <a:avLst/>
            <a:gdLst/>
            <a:ahLst/>
            <a:cxnLst/>
            <a:rect l="l" t="t" r="r" b="b"/>
            <a:pathLst>
              <a:path w="16230600" h="1304099">
                <a:moveTo>
                  <a:pt x="0" y="0"/>
                </a:moveTo>
                <a:lnTo>
                  <a:pt x="16230600" y="0"/>
                </a:lnTo>
                <a:lnTo>
                  <a:pt x="16230600" y="1304099"/>
                </a:lnTo>
                <a:lnTo>
                  <a:pt x="0" y="13040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568" b="-956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3111146"/>
            <a:ext cx="13086384" cy="196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5"/>
              </a:lnSpc>
            </a:pP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Hvad var helligt eller særligt for dig som barn?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26392" y="2069033"/>
            <a:ext cx="10235217" cy="6148933"/>
          </a:xfrm>
          <a:custGeom>
            <a:avLst/>
            <a:gdLst/>
            <a:ahLst/>
            <a:cxnLst/>
            <a:rect l="l" t="t" r="r" b="b"/>
            <a:pathLst>
              <a:path w="10235217" h="6148933">
                <a:moveTo>
                  <a:pt x="0" y="0"/>
                </a:moveTo>
                <a:lnTo>
                  <a:pt x="10235216" y="0"/>
                </a:lnTo>
                <a:lnTo>
                  <a:pt x="10235216" y="6148934"/>
                </a:lnTo>
                <a:lnTo>
                  <a:pt x="0" y="61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8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2143445"/>
            <a:ext cx="17271593" cy="3887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5"/>
              </a:lnSpc>
            </a:pP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•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Søgen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efter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mening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: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Hvem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er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jeg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og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hvorfor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er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jeg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her?</a:t>
            </a:r>
          </a:p>
          <a:p>
            <a:pPr algn="l">
              <a:lnSpc>
                <a:spcPts val="7865"/>
              </a:lnSpc>
            </a:pP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•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Længsel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efter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sammenhæng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og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forbindelse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: med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mig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selv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andre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og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Den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Anden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og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verden</a:t>
            </a:r>
            <a:endParaRPr lang="en-US" sz="3000" spc="3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7865"/>
              </a:lnSpc>
            </a:pP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•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Oplevelse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af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undren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mystik</a:t>
            </a:r>
            <a:endParaRPr lang="en-US" sz="3000" spc="3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7865"/>
              </a:lnSpc>
            </a:pP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•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Alment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menneskelig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og</a:t>
            </a:r>
            <a:r>
              <a:rPr lang="en-US" sz="3000" spc="30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00" spc="30" dirty="0" err="1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medfødt</a:t>
            </a:r>
            <a:endParaRPr lang="en-US" sz="3000" spc="30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HVAD ER ÅNDELIGHED? 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71550"/>
            <a:ext cx="16230600" cy="424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  <a:spcBef>
                <a:spcPct val="0"/>
              </a:spcBef>
            </a:pPr>
            <a:r>
              <a:rPr lang="en-US" sz="2414" b="1" spc="548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BARNETS ÅNDELIGHED ER SOM ET BARN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722567" y="1028700"/>
            <a:ext cx="7773804" cy="5063759"/>
            <a:chOff x="0" y="0"/>
            <a:chExt cx="2364475" cy="154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33265" y="1402038"/>
            <a:ext cx="6552408" cy="4317083"/>
            <a:chOff x="0" y="0"/>
            <a:chExt cx="8736544" cy="575611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489" b="489"/>
            <a:stretch>
              <a:fillRect/>
            </a:stretch>
          </p:blipFill>
          <p:spPr>
            <a:xfrm>
              <a:off x="0" y="0"/>
              <a:ext cx="8736544" cy="5756111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028689" y="2312790"/>
            <a:ext cx="7926948" cy="4813300"/>
            <a:chOff x="0" y="0"/>
            <a:chExt cx="10569263" cy="641773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85725"/>
              <a:ext cx="10502912" cy="64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62685"/>
              <a:ext cx="10569263" cy="5255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Det passer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ikke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nødvendigvis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ind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normer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og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standarder</a:t>
              </a:r>
              <a:endPara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endPara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Det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kræver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en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indsats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at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forstå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,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fordi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det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ikke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er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flydende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“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kristent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” </a:t>
              </a:r>
            </a:p>
            <a:p>
              <a:pPr algn="l">
                <a:lnSpc>
                  <a:spcPts val="3919"/>
                </a:lnSpc>
              </a:pPr>
              <a:endPara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Intenst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det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ene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minut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og</a:t>
              </a:r>
              <a:r>
                <a:rPr lang="en-US" sz="2799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nonchalant det </a:t>
              </a:r>
              <a:r>
                <a:rPr lang="en-US" sz="2799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næste</a:t>
              </a:r>
              <a:endPara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endParaRPr lang="en-US" sz="27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71550"/>
            <a:ext cx="16230600" cy="424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  <a:spcBef>
                <a:spcPct val="0"/>
              </a:spcBef>
            </a:pPr>
            <a:r>
              <a:rPr lang="en-US" sz="2414" b="1" spc="548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KENDETEGN FOR BARNETS ÅNDELIGHED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722567" y="1028700"/>
            <a:ext cx="7773804" cy="5063759"/>
            <a:chOff x="0" y="0"/>
            <a:chExt cx="2364475" cy="154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33265" y="1402038"/>
            <a:ext cx="6552408" cy="4317083"/>
            <a:chOff x="0" y="0"/>
            <a:chExt cx="8736544" cy="575611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489" b="489"/>
            <a:stretch>
              <a:fillRect/>
            </a:stretch>
          </p:blipFill>
          <p:spPr>
            <a:xfrm>
              <a:off x="0" y="0"/>
              <a:ext cx="8736544" cy="5756111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028689" y="2312790"/>
            <a:ext cx="7917423" cy="6794500"/>
            <a:chOff x="0" y="0"/>
            <a:chExt cx="10556563" cy="905933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85725"/>
              <a:ext cx="10490291" cy="64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62685"/>
              <a:ext cx="10556563" cy="7896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Børn er vant til ikke at forstå - og er vant til at lære nyt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Mystik er ikke uvant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Børn er åbne og nysgerrige - de har en naturlig kapacitet for forundring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Børn har erfaring for, at deres ord ikke slår til også ift. tanker og følelser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HVAD ER TRO?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02505" y="2260635"/>
            <a:ext cx="11309601" cy="1130960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52197" y="4535268"/>
            <a:ext cx="9000196" cy="900019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60382" y="7254536"/>
            <a:ext cx="6583826" cy="658382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991928" y="5176827"/>
            <a:ext cx="5120733" cy="137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7200" b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Vilje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27792" y="8044226"/>
            <a:ext cx="5849007" cy="137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7200" b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Tanker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91928" y="2594781"/>
            <a:ext cx="5120733" cy="137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7200" b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Følelser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112905" y="2262784"/>
            <a:ext cx="5146395" cy="6956578"/>
            <a:chOff x="0" y="-66675"/>
            <a:chExt cx="6861860" cy="927543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For kristne er ordet “tro”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24324"/>
              <a:ext cx="6861860" cy="514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</a:pP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primært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forbundet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med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en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relation med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en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trandenscent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Gud,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hvis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natur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er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beskrevet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af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Treenigheden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,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samt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forvandlingen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af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selvet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r>
                <a:rPr lang="en-US" sz="2800" dirty="0" err="1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gennem</a:t>
              </a:r>
              <a:r>
                <a:rPr lang="en-US" sz="2800" dirty="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den relation.</a:t>
              </a:r>
            </a:p>
            <a:p>
              <a:pPr algn="l">
                <a:lnSpc>
                  <a:spcPts val="3779"/>
                </a:lnSpc>
              </a:pPr>
              <a:endParaRPr lang="en-US" sz="26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779"/>
                </a:lnSpc>
              </a:pPr>
              <a:endParaRPr lang="en-US" sz="2699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261096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071145"/>
              <a:ext cx="686186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7980460"/>
              <a:ext cx="686186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790509"/>
              <a:ext cx="686186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547</Words>
  <Application>Microsoft Macintosh PowerPoint</Application>
  <PresentationFormat>Custom</PresentationFormat>
  <Paragraphs>149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Public Sans</vt:lpstr>
      <vt:lpstr>Playfair Display Italics</vt:lpstr>
      <vt:lpstr>Public Sans Bold</vt:lpstr>
      <vt:lpstr>Calibri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Sprog for tro</dc:title>
  <cp:lastModifiedBy>Anne Thompson</cp:lastModifiedBy>
  <cp:revision>2</cp:revision>
  <dcterms:created xsi:type="dcterms:W3CDTF">2006-08-16T00:00:00Z</dcterms:created>
  <dcterms:modified xsi:type="dcterms:W3CDTF">2024-10-04T07:10:23Z</dcterms:modified>
  <dc:identifier>DAGSg3_kCLs</dc:identifier>
</cp:coreProperties>
</file>